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0" r:id="rId2"/>
    <p:sldId id="266" r:id="rId3"/>
    <p:sldId id="284" r:id="rId4"/>
    <p:sldId id="285" r:id="rId5"/>
    <p:sldId id="287" r:id="rId6"/>
    <p:sldId id="286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2F092-FD69-41C9-8A15-EBB49466C0E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27171-DD36-405A-BCBF-C76186EFE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5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08971-B8F2-4592-BA7C-2CB955EA0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9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08971-B8F2-4592-BA7C-2CB955EA0C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88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0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7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6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6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9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5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4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5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9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4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18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usradioguy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gswsg" TargetMode="External"/><Relationship Id="rId13" Type="http://schemas.openxmlformats.org/officeDocument/2006/relationships/hyperlink" Target="https://usradioguy.com/ground-station-map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osp.teske.net.br/channel/opensateliteproject" TargetMode="Externa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l-sdr.com/rtl-sdr-com-goes-16-17-and-gk-2a-weather-satellite-reception-comprehensive-tutorial/" TargetMode="External"/><Relationship Id="rId11" Type="http://schemas.openxmlformats.org/officeDocument/2006/relationships/hyperlink" Target="https://www.reddit.com/r/amateursatellites/" TargetMode="External"/><Relationship Id="rId5" Type="http://schemas.openxmlformats.org/officeDocument/2006/relationships/hyperlink" Target="https://pietern.github.io/goestools/guides/minimal_receiver.html" TargetMode="External"/><Relationship Id="rId10" Type="http://schemas.openxmlformats.org/officeDocument/2006/relationships/hyperlink" Target="https://groups.io/g/GEO-Subscribers" TargetMode="External"/><Relationship Id="rId4" Type="http://schemas.openxmlformats.org/officeDocument/2006/relationships/hyperlink" Target="https://usradioguy.com/" TargetMode="External"/><Relationship Id="rId9" Type="http://schemas.openxmlformats.org/officeDocument/2006/relationships/hyperlink" Target="https://groups.google.com/g/goestools-user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sa-satcom.com/" TargetMode="External"/><Relationship Id="rId3" Type="http://schemas.openxmlformats.org/officeDocument/2006/relationships/hyperlink" Target="https://github.com/altillimity/" TargetMode="External"/><Relationship Id="rId7" Type="http://schemas.openxmlformats.org/officeDocument/2006/relationships/hyperlink" Target="http://www.geo-web.org.uk/XRITDecoder.php" TargetMode="External"/><Relationship Id="rId2" Type="http://schemas.openxmlformats.org/officeDocument/2006/relationships/hyperlink" Target="https://github.com/pietern/goestoo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JVital2013/vitality-goes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github.com/nullpainter/sanchez" TargetMode="External"/><Relationship Id="rId10" Type="http://schemas.openxmlformats.org/officeDocument/2006/relationships/hyperlink" Target="https://github.com/opensatelliteproject/xritdemod" TargetMode="External"/><Relationship Id="rId4" Type="http://schemas.openxmlformats.org/officeDocument/2006/relationships/hyperlink" Target="https://github.com/sam210723/xrit-rx" TargetMode="External"/><Relationship Id="rId9" Type="http://schemas.openxmlformats.org/officeDocument/2006/relationships/hyperlink" Target="https://cimss.ssec.wisc.edu/csppge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5145-FBA0-46E8-A5B4-794DCD897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706" y="2238879"/>
            <a:ext cx="11128076" cy="238024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i="0" dirty="0" err="1">
                <a:effectLst/>
                <a:latin typeface="Ailerons" panose="00000500000000000000" pitchFamily="50" charset="0"/>
              </a:rPr>
              <a:t>Noaa</a:t>
            </a:r>
            <a:r>
              <a:rPr lang="en-US" b="1" i="0" dirty="0">
                <a:effectLst/>
                <a:latin typeface="Ailerons" panose="00000500000000000000" pitchFamily="50" charset="0"/>
              </a:rPr>
              <a:t> </a:t>
            </a:r>
            <a:r>
              <a:rPr lang="en-US" b="1" i="0" dirty="0" err="1">
                <a:effectLst/>
                <a:latin typeface="Ailerons" panose="00000500000000000000" pitchFamily="50" charset="0"/>
              </a:rPr>
              <a:t>grb</a:t>
            </a:r>
            <a:r>
              <a:rPr lang="en-US" b="1" i="0" dirty="0">
                <a:effectLst/>
                <a:latin typeface="Ailerons" panose="00000500000000000000" pitchFamily="50" charset="0"/>
              </a:rPr>
              <a:t>/</a:t>
            </a:r>
            <a:r>
              <a:rPr lang="en-US" b="1" i="0" dirty="0" err="1">
                <a:effectLst/>
                <a:latin typeface="Ailerons" panose="00000500000000000000" pitchFamily="50" charset="0"/>
              </a:rPr>
              <a:t>hrit</a:t>
            </a:r>
            <a:r>
              <a:rPr lang="en-US" b="1" i="0" dirty="0">
                <a:effectLst/>
                <a:latin typeface="Ailerons" panose="00000500000000000000" pitchFamily="50" charset="0"/>
              </a:rPr>
              <a:t> user group</a:t>
            </a:r>
            <a:br>
              <a:rPr lang="en-US" b="1" i="0" dirty="0">
                <a:effectLst/>
                <a:latin typeface="Ailerons" panose="00000500000000000000" pitchFamily="50" charset="0"/>
              </a:rPr>
            </a:br>
            <a:br>
              <a:rPr lang="en-US" b="1" i="0" dirty="0">
                <a:effectLst/>
                <a:latin typeface="Ailerons" panose="00000500000000000000" pitchFamily="50" charset="0"/>
              </a:rPr>
            </a:br>
            <a:r>
              <a:rPr lang="en-US" sz="3600" b="1" i="0" dirty="0">
                <a:effectLst/>
                <a:latin typeface="Ailerons" panose="00000500000000000000" pitchFamily="50" charset="0"/>
              </a:rPr>
              <a:t>Satellite Data and Imaging Enthusiasts</a:t>
            </a:r>
            <a:br>
              <a:rPr lang="en-US" sz="3700" b="1" i="0" dirty="0">
                <a:effectLst/>
                <a:latin typeface="Mina"/>
              </a:rPr>
            </a:b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727D5-1447-4185-B190-53C68669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4" y="5270091"/>
            <a:ext cx="10905069" cy="944446"/>
          </a:xfrm>
        </p:spPr>
        <p:txBody>
          <a:bodyPr>
            <a:normAutofit/>
          </a:bodyPr>
          <a:lstStyle/>
          <a:p>
            <a:r>
              <a:rPr lang="en-US" dirty="0"/>
              <a:t>Carl G. Reinemann</a:t>
            </a:r>
            <a:br>
              <a:rPr lang="en-US" dirty="0"/>
            </a:br>
            <a:r>
              <a:rPr lang="en-US" dirty="0">
                <a:hlinkClick r:id="rId4"/>
              </a:rPr>
              <a:t>https://usradioguy.com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4DC35-62BC-4B1A-B853-A3BEAE253672}"/>
              </a:ext>
            </a:extLst>
          </p:cNvPr>
          <p:cNvSpPr txBox="1"/>
          <p:nvPr/>
        </p:nvSpPr>
        <p:spPr>
          <a:xfrm>
            <a:off x="284813" y="6383383"/>
            <a:ext cx="11782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scosansttregular"/>
                <a:ea typeface="+mn-ea"/>
                <a:cs typeface="+mn-cs"/>
              </a:rPr>
              <a:t>March 15, 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B5D4992-F793-4138-8E78-127120232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249695"/>
            <a:ext cx="10158730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up, indoor, table, food&#10;&#10;Description automatically generated">
            <a:extLst>
              <a:ext uri="{FF2B5EF4-FFF2-40B4-BE49-F238E27FC236}">
                <a16:creationId xmlns:a16="http://schemas.microsoft.com/office/drawing/2014/main" id="{DF5ABD2B-D284-49AD-89E3-A928EF5A5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384" y="5469146"/>
            <a:ext cx="1048006" cy="92335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55B469F-A979-4BE7-AC8E-390568E99864}"/>
              </a:ext>
            </a:extLst>
          </p:cNvPr>
          <p:cNvSpPr txBox="1">
            <a:spLocks/>
          </p:cNvSpPr>
          <p:nvPr/>
        </p:nvSpPr>
        <p:spPr>
          <a:xfrm>
            <a:off x="75500" y="191549"/>
            <a:ext cx="12040999" cy="551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Guides, Builds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USRadioguy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https://usradioguy.com/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minimal LRIT/HRIT receiver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https://pietern.github.io/goestools/guides/minimal_receiver.html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RTL-SDR.com Comprehensive Tutorial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https://www.rtl-sdr.com/rtl-sdr-com-goes-16-17-and-gk-2a-weather-satellite-reception-comprehensive-tutorial/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Open Satellite Project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hlinkClick r:id="rId7"/>
              </a:rPr>
              <a:t>https://osp.teske.net.br/channel/opensateliteproject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User Groups and Forums</a:t>
            </a: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 Stationary Satellite Group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https://www.facebook.com/groups/gswsg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Facebook Group for Geo Stationary Weather Satellites</a:t>
            </a: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GOESTools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Users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hlinkClick r:id="rId9"/>
              </a:rPr>
              <a:t>https://groups.google.com/g/goestools-users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A smaller group for people who use the software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</a:rPr>
              <a:t>Goestools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GEO-Subscribers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hlinkClick r:id="rId10"/>
              </a:rPr>
              <a:t>https://groups.io/g/GEO-Subscribers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 The official group is for subscribers of the Group for Earth Observation (GEO)</a:t>
            </a: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Amateur Satellite Group on Reddit 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hlinkClick r:id="rId11"/>
              </a:rPr>
              <a:t>https://www.reddit.com/r/amateursatellites/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A subreddit dedicated to artificial satellites </a:t>
            </a: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Map">
            <a:extLst>
              <a:ext uri="{FF2B5EF4-FFF2-40B4-BE49-F238E27FC236}">
                <a16:creationId xmlns:a16="http://schemas.microsoft.com/office/drawing/2014/main" id="{7CED5501-3393-E288-07D8-8E0F8BE06F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1" y="4278148"/>
            <a:ext cx="4136506" cy="244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6C77E-14E9-B920-F9D5-7DB898082C69}"/>
              </a:ext>
            </a:extLst>
          </p:cNvPr>
          <p:cNvSpPr txBox="1"/>
          <p:nvPr/>
        </p:nvSpPr>
        <p:spPr>
          <a:xfrm>
            <a:off x="4981766" y="4999163"/>
            <a:ext cx="443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of Satellite Data and Imaging Enthusiasts </a:t>
            </a:r>
          </a:p>
          <a:p>
            <a:r>
              <a:rPr lang="en-US" dirty="0">
                <a:hlinkClick r:id="rId13"/>
              </a:rPr>
              <a:t>https://usradioguy.com/ground-station-map/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2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2CFD6-3AAC-AC11-78C4-57612940D959}"/>
              </a:ext>
            </a:extLst>
          </p:cNvPr>
          <p:cNvSpPr txBox="1"/>
          <p:nvPr/>
        </p:nvSpPr>
        <p:spPr>
          <a:xfrm>
            <a:off x="172528" y="620539"/>
            <a:ext cx="11706046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Goestools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https://github.com/pietern/goestools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Tools to work with signals and files from GOES satellites.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SATDUMP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https://github.com/altillimity/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 multi satellite decoder and image processor.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GK-2A Decoder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https://github.com/sam210723/xrit-rx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LRIT/HRIT Downlink Processor for GK-2A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Sanchez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https://github.com/nullpainter/sanchez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Designed for processing of greyscale IR images from geostationary satellites, can also be used to reproject full color images.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Vitality GOES 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  <a:hlinkClick r:id="rId6"/>
              </a:rPr>
              <a:t>https://github.com/JVital2013/vitality-goes</a:t>
            </a: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A Web App for showcasing Geostationary Weather Satellite Data.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Raydel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XRIT Decoder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http://www.geo-web.org.uk/XRITDecoder.php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software solution for decoding and extracting files from GOES LRIT/HRIT streams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XRIT Decoder for GOES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https://usa-satcom.com/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XRIT Decoder (HRIT from GOES on L-Band),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XView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WX Sandwich Maker</a:t>
            </a:r>
          </a:p>
          <a:p>
            <a:pPr lvl="1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GRB Play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https://usa-satcom.com/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Processes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NetCDF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files for GOES GRB SUVI, does animations, Electron and X-Ray flux as well</a:t>
            </a:r>
          </a:p>
          <a:p>
            <a:pPr lvl="1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SUVI Play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 https://usa-satcom.com/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Displays and does animations with CSPP GEO images from GOES GRB</a:t>
            </a:r>
          </a:p>
          <a:p>
            <a:pPr lvl="1">
              <a:lnSpc>
                <a:spcPct val="150000"/>
              </a:lnSpc>
              <a:buClr>
                <a:prstClr val="white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   GRB Streamer and Imager- Bret </a:t>
            </a:r>
            <a:r>
              <a:rPr lang="en-US" sz="1600" dirty="0" err="1">
                <a:solidFill>
                  <a:prstClr val="white"/>
                </a:solidFill>
                <a:latin typeface="Calibri" panose="020F0502020204030204"/>
              </a:rPr>
              <a:t>Casebolt</a:t>
            </a: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CSPP Geo software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https://cimss.ssec.wisc.edu/csppgeo/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XRIT Decoder Open Satellite Project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https://github.com/opensatelliteproject/xritdemod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picture containing cup, indoor, table, food&#10;&#10;Description automatically generated">
            <a:extLst>
              <a:ext uri="{FF2B5EF4-FFF2-40B4-BE49-F238E27FC236}">
                <a16:creationId xmlns:a16="http://schemas.microsoft.com/office/drawing/2014/main" id="{8DB730BF-BEBB-1277-8E41-5903998760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9384" y="5469146"/>
            <a:ext cx="1048006" cy="9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B09BE-B75D-A99A-7B21-4413C1CA598C}"/>
              </a:ext>
            </a:extLst>
          </p:cNvPr>
          <p:cNvSpPr txBox="1"/>
          <p:nvPr/>
        </p:nvSpPr>
        <p:spPr>
          <a:xfrm>
            <a:off x="63373" y="389360"/>
            <a:ext cx="12002935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Vitality GOES a new way to view Geo Satellite Imagery and Data 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tabLst/>
              <a:defRPr/>
            </a:pPr>
            <a:r>
              <a:rPr lang="en-US" b="1" i="0" dirty="0">
                <a:solidFill>
                  <a:srgbClr val="C9D1D9"/>
                </a:solidFill>
                <a:effectLst/>
                <a:latin typeface="-apple-system"/>
              </a:rPr>
              <a:t>What does Vitality GOES do?</a:t>
            </a:r>
          </a:p>
          <a:p>
            <a:pPr lvl="1"/>
            <a:r>
              <a:rPr lang="en-US" b="0" i="0" dirty="0">
                <a:solidFill>
                  <a:srgbClr val="C9D1D9"/>
                </a:solidFill>
                <a:effectLst/>
                <a:latin typeface="-apple-system"/>
              </a:rPr>
              <a:t>Vitality GOES makes data received from a Geostationary Weather Satellite feed easily accessible, through a web browser, from anywhere on your local network (or internet). </a:t>
            </a:r>
          </a:p>
          <a:p>
            <a:pPr lvl="1"/>
            <a:br>
              <a:rPr lang="en-US" b="0" i="0" dirty="0">
                <a:solidFill>
                  <a:srgbClr val="C9D1D9"/>
                </a:solidFill>
                <a:effectLst/>
                <a:latin typeface="-apple-system"/>
              </a:rPr>
            </a:br>
            <a:r>
              <a:rPr lang="en-US" b="0" i="0" dirty="0">
                <a:solidFill>
                  <a:srgbClr val="C9D1D9"/>
                </a:solidFill>
                <a:effectLst/>
                <a:latin typeface="-apple-system"/>
              </a:rPr>
              <a:t>The GOES HRIT/EMWIN downlink provides rich weather data, forecasts, and other information on the EMWIN virtual channels. This data is extremely useful to end users, but it's often encoded in a way that obscures its meaning - and it can be hard to find good documentation on reading the data.  In addition, it will show Alerts: Weather Watch, Weather Warning; (Snow Squall, Fire Weather, Tornado Warning , etc.), Local Emergencies, Hurricane…</a:t>
            </a:r>
          </a:p>
          <a:p>
            <a:pPr lvl="1"/>
            <a:endParaRPr lang="en-US" b="0" i="0" dirty="0">
              <a:solidFill>
                <a:srgbClr val="C9D1D9"/>
              </a:solidFill>
              <a:effectLst/>
              <a:latin typeface="-apple-system"/>
            </a:endParaRPr>
          </a:p>
          <a:p>
            <a:pPr lvl="1"/>
            <a:r>
              <a:rPr lang="en-US" b="0" i="0" dirty="0">
                <a:solidFill>
                  <a:srgbClr val="C9D1D9"/>
                </a:solidFill>
                <a:effectLst/>
                <a:latin typeface="-apple-system"/>
              </a:rPr>
              <a:t>Vitality GOES solves this by parsing the data and presenting pertinent information to you.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C1AC512-98E9-6405-D313-355CB9A957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19" y="4141766"/>
            <a:ext cx="6396226" cy="2414575"/>
          </a:xfrm>
          <a:prstGeom prst="rect">
            <a:avLst/>
          </a:prstGeom>
        </p:spPr>
      </p:pic>
      <p:pic>
        <p:nvPicPr>
          <p:cNvPr id="2" name="Picture 1" descr="A picture containing cup, indoor, table, food&#10;&#10;Description automatically generated">
            <a:extLst>
              <a:ext uri="{FF2B5EF4-FFF2-40B4-BE49-F238E27FC236}">
                <a16:creationId xmlns:a16="http://schemas.microsoft.com/office/drawing/2014/main" id="{7645F989-F700-7AF6-E14B-70D6B776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384" y="5469146"/>
            <a:ext cx="1048006" cy="9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5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BB9CABB-B394-4112-2D0B-3E8F0782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42"/>
            <a:ext cx="12192000" cy="61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9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823A1F-C5E6-DCD3-FC98-9A08EFB72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91"/>
            <a:ext cx="12192000" cy="62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4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28B484E-C085-2282-5336-60FAD0D58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343"/>
            <a:ext cx="12192000" cy="55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7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961195-249E-D9A2-4D4C-D2D2819FD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493"/>
            <a:ext cx="12192000" cy="61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03B27E2-608B-B751-F577-2246A90B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2" y="220782"/>
            <a:ext cx="11406996" cy="64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13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602</Words>
  <Application>Microsoft Office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Ailerons</vt:lpstr>
      <vt:lpstr>-apple-system</vt:lpstr>
      <vt:lpstr>Arial</vt:lpstr>
      <vt:lpstr>Calibri</vt:lpstr>
      <vt:lpstr>Calibri Light</vt:lpstr>
      <vt:lpstr>ciscosansttregular</vt:lpstr>
      <vt:lpstr>Mina</vt:lpstr>
      <vt:lpstr>Wingdings</vt:lpstr>
      <vt:lpstr>Celestial</vt:lpstr>
      <vt:lpstr>Noaa grb/hrit user group  Satellite Data and Imaging Enthusiasts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Reinemann</dc:creator>
  <cp:lastModifiedBy>Pamela Reinemann</cp:lastModifiedBy>
  <cp:revision>15</cp:revision>
  <dcterms:created xsi:type="dcterms:W3CDTF">2022-03-10T21:54:34Z</dcterms:created>
  <dcterms:modified xsi:type="dcterms:W3CDTF">2023-03-03T16:07:48Z</dcterms:modified>
</cp:coreProperties>
</file>